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8" r:id="rId21"/>
    <p:sldId id="287" r:id="rId22"/>
    <p:sldId id="286" r:id="rId23"/>
    <p:sldId id="285" r:id="rId24"/>
    <p:sldId id="284"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4660"/>
  </p:normalViewPr>
  <p:slideViewPr>
    <p:cSldViewPr snapToGrid="0">
      <p:cViewPr varScale="1">
        <p:scale>
          <a:sx n="67" d="100"/>
          <a:sy n="67" d="100"/>
        </p:scale>
        <p:origin x="5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84AC669-6240-479D-B71E-0A107A8B0EC0}" type="datetimeFigureOut">
              <a:rPr lang="en-US" smtClean="0"/>
              <a:t>8/20/2020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56906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656228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84AC669-6240-479D-B71E-0A107A8B0EC0}" type="datetimeFigureOut">
              <a:rPr lang="en-US" smtClean="0"/>
              <a:t>8/20/2020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81322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AC669-6240-479D-B71E-0A107A8B0EC0}"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092210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84AC669-6240-479D-B71E-0A107A8B0EC0}" type="datetimeFigureOut">
              <a:rPr lang="en-US" smtClean="0"/>
              <a:t>8/20/2020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280039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4AC669-6240-479D-B71E-0A107A8B0EC0}"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11810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4AC669-6240-479D-B71E-0A107A8B0EC0}"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75128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4AC669-6240-479D-B71E-0A107A8B0EC0}"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23425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AC669-6240-479D-B71E-0A107A8B0EC0}" type="datetimeFigureOut">
              <a:rPr lang="en-US" smtClean="0"/>
              <a:t>8/20/2020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45826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84AC669-6240-479D-B71E-0A107A8B0EC0}" type="datetimeFigureOut">
              <a:rPr lang="en-US" smtClean="0"/>
              <a:t>8/20/2020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52365AE-D8DF-41B9-B527-E8893DA69E3A}" type="slidenum">
              <a:rPr lang="en-US" smtClean="0"/>
              <a:t>‹#›</a:t>
            </a:fld>
            <a:endParaRPr lang="en-US"/>
          </a:p>
        </p:txBody>
      </p:sp>
    </p:spTree>
    <p:extLst>
      <p:ext uri="{BB962C8B-B14F-4D97-AF65-F5344CB8AC3E}">
        <p14:creationId xmlns:p14="http://schemas.microsoft.com/office/powerpoint/2010/main" val="318851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4AC669-6240-479D-B71E-0A107A8B0EC0}"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365AE-D8DF-41B9-B527-E8893DA69E3A}" type="slidenum">
              <a:rPr lang="en-US" smtClean="0"/>
              <a:t>‹#›</a:t>
            </a:fld>
            <a:endParaRPr lang="en-US"/>
          </a:p>
        </p:txBody>
      </p:sp>
    </p:spTree>
    <p:extLst>
      <p:ext uri="{BB962C8B-B14F-4D97-AF65-F5344CB8AC3E}">
        <p14:creationId xmlns:p14="http://schemas.microsoft.com/office/powerpoint/2010/main" val="1208475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84AC669-6240-479D-B71E-0A107A8B0EC0}" type="datetimeFigureOut">
              <a:rPr lang="en-US" smtClean="0"/>
              <a:t>8/20/2020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52365AE-D8DF-41B9-B527-E8893DA69E3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86553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oecd.org/innovation/inno/space-forum/" TargetMode="External"/><Relationship Id="rId2" Type="http://schemas.openxmlformats.org/officeDocument/2006/relationships/hyperlink" Target="https://www.cloudynights.com/index" TargetMode="External"/><Relationship Id="rId1" Type="http://schemas.openxmlformats.org/officeDocument/2006/relationships/slideLayout" Target="../slideLayouts/slideLayout2.xml"/><Relationship Id="rId5" Type="http://schemas.openxmlformats.org/officeDocument/2006/relationships/hyperlink" Target="https://www.w3schools.com/html/" TargetMode="External"/><Relationship Id="rId4" Type="http://schemas.openxmlformats.org/officeDocument/2006/relationships/hyperlink" Target="https://www.websitebuilderexpert.com/building-websi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E594-F333-44B2-BA3F-4BCF24D071E6}"/>
              </a:ext>
            </a:extLst>
          </p:cNvPr>
          <p:cNvSpPr>
            <a:spLocks noGrp="1"/>
          </p:cNvSpPr>
          <p:nvPr>
            <p:ph type="ctrTitle"/>
          </p:nvPr>
        </p:nvSpPr>
        <p:spPr/>
        <p:txBody>
          <a:bodyPr/>
          <a:lstStyle/>
          <a:p>
            <a:r>
              <a:rPr lang="en-IN" dirty="0"/>
              <a:t>ASTRONOMY FORUM WEBSITE (BITSPACE)</a:t>
            </a:r>
          </a:p>
        </p:txBody>
      </p:sp>
      <p:sp>
        <p:nvSpPr>
          <p:cNvPr id="3" name="Subtitle 2">
            <a:extLst>
              <a:ext uri="{FF2B5EF4-FFF2-40B4-BE49-F238E27FC236}">
                <a16:creationId xmlns:a16="http://schemas.microsoft.com/office/drawing/2014/main" id="{CEA3B7FC-BDE6-4897-9748-7988E797D21F}"/>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9D0F6A2B-1F2A-47D2-B3C9-0642E7456B6B}"/>
              </a:ext>
            </a:extLst>
          </p:cNvPr>
          <p:cNvSpPr txBox="1"/>
          <p:nvPr/>
        </p:nvSpPr>
        <p:spPr>
          <a:xfrm>
            <a:off x="762000" y="3343186"/>
            <a:ext cx="6648450" cy="1569660"/>
          </a:xfrm>
          <a:prstGeom prst="rect">
            <a:avLst/>
          </a:prstGeom>
          <a:noFill/>
        </p:spPr>
        <p:txBody>
          <a:bodyPr wrap="square">
            <a:spAutoFit/>
          </a:bodyPr>
          <a:lstStyle/>
          <a:p>
            <a:r>
              <a:rPr lang="en-IN" sz="2400" dirty="0">
                <a:solidFill>
                  <a:schemeClr val="bg1"/>
                </a:solidFill>
              </a:rPr>
              <a:t>Team members:</a:t>
            </a:r>
          </a:p>
          <a:p>
            <a:r>
              <a:rPr lang="en-IN" sz="2400" dirty="0">
                <a:solidFill>
                  <a:schemeClr val="bg1"/>
                </a:solidFill>
              </a:rPr>
              <a:t>SANJANA MISHRA (18BCE2324)</a:t>
            </a:r>
          </a:p>
          <a:p>
            <a:r>
              <a:rPr lang="en-IN" sz="2400" dirty="0">
                <a:solidFill>
                  <a:schemeClr val="bg1"/>
                </a:solidFill>
              </a:rPr>
              <a:t>ANURAG PARCHA (18BCE2335)</a:t>
            </a:r>
          </a:p>
          <a:p>
            <a:r>
              <a:rPr lang="en-IN" sz="2400" dirty="0">
                <a:solidFill>
                  <a:schemeClr val="bg1"/>
                </a:solidFill>
              </a:rPr>
              <a:t>SNEHA PREM KIRON (18BCI0249)</a:t>
            </a:r>
          </a:p>
        </p:txBody>
      </p:sp>
    </p:spTree>
    <p:extLst>
      <p:ext uri="{BB962C8B-B14F-4D97-AF65-F5344CB8AC3E}">
        <p14:creationId xmlns:p14="http://schemas.microsoft.com/office/powerpoint/2010/main" val="145634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208F-EA29-4F69-810D-8312AB00AC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CDAC59-D163-4579-85A3-60354A049F47}"/>
              </a:ext>
            </a:extLst>
          </p:cNvPr>
          <p:cNvSpPr>
            <a:spLocks noGrp="1"/>
          </p:cNvSpPr>
          <p:nvPr>
            <p:ph idx="1"/>
          </p:nvPr>
        </p:nvSpPr>
        <p:spPr>
          <a:xfrm>
            <a:off x="581192" y="2180496"/>
            <a:ext cx="3314533" cy="3678303"/>
          </a:xfrm>
        </p:spPr>
        <p:txBody>
          <a:bodyPr/>
          <a:lstStyle/>
          <a:p>
            <a:r>
              <a:rPr lang="en-IN" dirty="0"/>
              <a:t>Again, OECD provides news, articles and publications; very similar to Cloudy Nights.</a:t>
            </a:r>
          </a:p>
          <a:p>
            <a:r>
              <a:rPr lang="en-IN" dirty="0"/>
              <a:t> The addition of </a:t>
            </a:r>
            <a:r>
              <a:rPr lang="en-GB" b="0" i="0" dirty="0">
                <a:effectLst/>
              </a:rPr>
              <a:t>inclusion of links to buying trusted astronomical equipment products such as telescopes, is what sets us apart from OECD.</a:t>
            </a:r>
          </a:p>
          <a:p>
            <a:endParaRPr lang="en-IN" dirty="0"/>
          </a:p>
        </p:txBody>
      </p:sp>
      <p:pic>
        <p:nvPicPr>
          <p:cNvPr id="5" name="Picture 4">
            <a:extLst>
              <a:ext uri="{FF2B5EF4-FFF2-40B4-BE49-F238E27FC236}">
                <a16:creationId xmlns:a16="http://schemas.microsoft.com/office/drawing/2014/main" id="{F904E77C-0D2F-4C04-9659-DAF524A58028}"/>
              </a:ext>
            </a:extLst>
          </p:cNvPr>
          <p:cNvPicPr>
            <a:picLocks noChangeAspect="1"/>
          </p:cNvPicPr>
          <p:nvPr/>
        </p:nvPicPr>
        <p:blipFill>
          <a:blip r:embed="rId2"/>
          <a:stretch>
            <a:fillRect/>
          </a:stretch>
        </p:blipFill>
        <p:spPr>
          <a:xfrm>
            <a:off x="3895725" y="2180496"/>
            <a:ext cx="7752293" cy="3678302"/>
          </a:xfrm>
          <a:prstGeom prst="rect">
            <a:avLst/>
          </a:prstGeom>
        </p:spPr>
      </p:pic>
    </p:spTree>
    <p:extLst>
      <p:ext uri="{BB962C8B-B14F-4D97-AF65-F5344CB8AC3E}">
        <p14:creationId xmlns:p14="http://schemas.microsoft.com/office/powerpoint/2010/main" val="321885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927-018A-442E-A0FF-F401DA2EFE10}"/>
              </a:ext>
            </a:extLst>
          </p:cNvPr>
          <p:cNvSpPr>
            <a:spLocks noGrp="1"/>
          </p:cNvSpPr>
          <p:nvPr>
            <p:ph type="title"/>
          </p:nvPr>
        </p:nvSpPr>
        <p:spPr/>
        <p:txBody>
          <a:bodyPr/>
          <a:lstStyle/>
          <a:p>
            <a:r>
              <a:rPr lang="en-IN" dirty="0"/>
              <a:t>Client &amp; End users of the system</a:t>
            </a:r>
          </a:p>
        </p:txBody>
      </p:sp>
      <p:sp>
        <p:nvSpPr>
          <p:cNvPr id="3" name="Content Placeholder 2">
            <a:extLst>
              <a:ext uri="{FF2B5EF4-FFF2-40B4-BE49-F238E27FC236}">
                <a16:creationId xmlns:a16="http://schemas.microsoft.com/office/drawing/2014/main" id="{071952D8-F2AA-49F3-A51B-5F3C35A531E1}"/>
              </a:ext>
            </a:extLst>
          </p:cNvPr>
          <p:cNvSpPr>
            <a:spLocks noGrp="1"/>
          </p:cNvSpPr>
          <p:nvPr>
            <p:ph idx="1"/>
          </p:nvPr>
        </p:nvSpPr>
        <p:spPr/>
        <p:txBody>
          <a:bodyPr/>
          <a:lstStyle/>
          <a:p>
            <a:r>
              <a:rPr lang="en-IN" dirty="0"/>
              <a:t>The following are the clients or users of our system:</a:t>
            </a:r>
          </a:p>
          <a:p>
            <a:pPr marL="342900" indent="-342900">
              <a:buAutoNum type="arabicPeriod"/>
            </a:pPr>
            <a:r>
              <a:rPr lang="en-IN" dirty="0"/>
              <a:t>Space enthusiasts </a:t>
            </a:r>
          </a:p>
          <a:p>
            <a:pPr marL="342900" indent="-342900">
              <a:buAutoNum type="arabicPeriod"/>
            </a:pPr>
            <a:r>
              <a:rPr lang="en-IN" dirty="0"/>
              <a:t>Astronomers</a:t>
            </a:r>
          </a:p>
          <a:p>
            <a:pPr marL="342900" indent="-342900">
              <a:buAutoNum type="arabicPeriod"/>
            </a:pPr>
            <a:r>
              <a:rPr lang="en-IN" dirty="0"/>
              <a:t>Anyone interested in viewing or buying Astronomical Equipment</a:t>
            </a:r>
          </a:p>
          <a:p>
            <a:pPr marL="342900" indent="-342900">
              <a:buAutoNum type="arabicPeriod"/>
            </a:pPr>
            <a:r>
              <a:rPr lang="en-IN" dirty="0"/>
              <a:t>Anyone individual keen on discussion</a:t>
            </a:r>
          </a:p>
          <a:p>
            <a:pPr marL="342900" indent="-342900">
              <a:buAutoNum type="arabicPeriod"/>
            </a:pPr>
            <a:r>
              <a:rPr lang="en-IN" dirty="0"/>
              <a:t>Maharashtra based Equipment store</a:t>
            </a:r>
          </a:p>
          <a:p>
            <a:endParaRPr lang="en-IN" dirty="0"/>
          </a:p>
        </p:txBody>
      </p:sp>
    </p:spTree>
    <p:extLst>
      <p:ext uri="{BB962C8B-B14F-4D97-AF65-F5344CB8AC3E}">
        <p14:creationId xmlns:p14="http://schemas.microsoft.com/office/powerpoint/2010/main" val="154792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B1B-6317-4E7F-98FB-E41E89314766}"/>
              </a:ext>
            </a:extLst>
          </p:cNvPr>
          <p:cNvSpPr>
            <a:spLocks noGrp="1"/>
          </p:cNvSpPr>
          <p:nvPr>
            <p:ph type="title"/>
          </p:nvPr>
        </p:nvSpPr>
        <p:spPr/>
        <p:txBody>
          <a:bodyPr/>
          <a:lstStyle/>
          <a:p>
            <a:r>
              <a:rPr lang="en-IN" dirty="0"/>
              <a:t>Prototype of the complete system: Landing Page</a:t>
            </a:r>
          </a:p>
        </p:txBody>
      </p:sp>
      <p:sp>
        <p:nvSpPr>
          <p:cNvPr id="3" name="Content Placeholder 2">
            <a:extLst>
              <a:ext uri="{FF2B5EF4-FFF2-40B4-BE49-F238E27FC236}">
                <a16:creationId xmlns:a16="http://schemas.microsoft.com/office/drawing/2014/main" id="{928C4330-6146-40FA-B0B5-0929E48C9E4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0A58C74-9147-4720-BD4C-0F96D46F5A6B}"/>
              </a:ext>
            </a:extLst>
          </p:cNvPr>
          <p:cNvPicPr>
            <a:picLocks noChangeAspect="1"/>
          </p:cNvPicPr>
          <p:nvPr/>
        </p:nvPicPr>
        <p:blipFill>
          <a:blip r:embed="rId2"/>
          <a:stretch>
            <a:fillRect/>
          </a:stretch>
        </p:blipFill>
        <p:spPr>
          <a:xfrm>
            <a:off x="1809750" y="1887295"/>
            <a:ext cx="8572499" cy="4761155"/>
          </a:xfrm>
          <a:prstGeom prst="rect">
            <a:avLst/>
          </a:prstGeom>
        </p:spPr>
      </p:pic>
    </p:spTree>
    <p:extLst>
      <p:ext uri="{BB962C8B-B14F-4D97-AF65-F5344CB8AC3E}">
        <p14:creationId xmlns:p14="http://schemas.microsoft.com/office/powerpoint/2010/main" val="253623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07E3-C29C-4CFB-9C99-E5262D141E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39F265-AE4A-46EE-891A-C2E70B77E6D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D9596AB-07C5-4E00-9284-B5340B56FFF8}"/>
              </a:ext>
            </a:extLst>
          </p:cNvPr>
          <p:cNvPicPr>
            <a:picLocks noChangeAspect="1"/>
          </p:cNvPicPr>
          <p:nvPr/>
        </p:nvPicPr>
        <p:blipFill>
          <a:blip r:embed="rId2"/>
          <a:stretch>
            <a:fillRect/>
          </a:stretch>
        </p:blipFill>
        <p:spPr>
          <a:xfrm>
            <a:off x="375664" y="237101"/>
            <a:ext cx="11440672" cy="6383798"/>
          </a:xfrm>
          <a:prstGeom prst="rect">
            <a:avLst/>
          </a:prstGeom>
        </p:spPr>
      </p:pic>
    </p:spTree>
    <p:extLst>
      <p:ext uri="{BB962C8B-B14F-4D97-AF65-F5344CB8AC3E}">
        <p14:creationId xmlns:p14="http://schemas.microsoft.com/office/powerpoint/2010/main" val="305492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EA3A-48AF-4E7C-B6DE-FC3C0B3F6A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FCCF2F-2DE0-49A1-A9A4-3CDBB12FE2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C90C68-030F-4CFF-9E5F-7D3DC0C9A174}"/>
              </a:ext>
            </a:extLst>
          </p:cNvPr>
          <p:cNvPicPr>
            <a:picLocks noChangeAspect="1"/>
          </p:cNvPicPr>
          <p:nvPr/>
        </p:nvPicPr>
        <p:blipFill>
          <a:blip r:embed="rId2"/>
          <a:stretch>
            <a:fillRect/>
          </a:stretch>
        </p:blipFill>
        <p:spPr>
          <a:xfrm>
            <a:off x="440924" y="228601"/>
            <a:ext cx="11310150" cy="6260260"/>
          </a:xfrm>
          <a:prstGeom prst="rect">
            <a:avLst/>
          </a:prstGeom>
        </p:spPr>
      </p:pic>
    </p:spTree>
    <p:extLst>
      <p:ext uri="{BB962C8B-B14F-4D97-AF65-F5344CB8AC3E}">
        <p14:creationId xmlns:p14="http://schemas.microsoft.com/office/powerpoint/2010/main" val="2683099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DE9-8D1F-46C0-BFC1-648AE685F6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90EB71-4E24-407D-AFA5-03C82E4298B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A83E15-0CF1-4246-985D-57DF012AF662}"/>
              </a:ext>
            </a:extLst>
          </p:cNvPr>
          <p:cNvPicPr>
            <a:picLocks noChangeAspect="1"/>
          </p:cNvPicPr>
          <p:nvPr/>
        </p:nvPicPr>
        <p:blipFill>
          <a:blip r:embed="rId2"/>
          <a:stretch>
            <a:fillRect/>
          </a:stretch>
        </p:blipFill>
        <p:spPr>
          <a:xfrm>
            <a:off x="242887" y="192427"/>
            <a:ext cx="11706225" cy="6473146"/>
          </a:xfrm>
          <a:prstGeom prst="rect">
            <a:avLst/>
          </a:prstGeom>
        </p:spPr>
      </p:pic>
    </p:spTree>
    <p:extLst>
      <p:ext uri="{BB962C8B-B14F-4D97-AF65-F5344CB8AC3E}">
        <p14:creationId xmlns:p14="http://schemas.microsoft.com/office/powerpoint/2010/main" val="28774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ED32-5F81-4077-82A9-31293CC888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FB09F5-3ED5-494E-9C9E-4E46A015C1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041E3E7-8B56-4BEB-855D-200DCF9042F8}"/>
              </a:ext>
            </a:extLst>
          </p:cNvPr>
          <p:cNvPicPr>
            <a:picLocks noChangeAspect="1"/>
          </p:cNvPicPr>
          <p:nvPr/>
        </p:nvPicPr>
        <p:blipFill>
          <a:blip r:embed="rId2"/>
          <a:stretch>
            <a:fillRect/>
          </a:stretch>
        </p:blipFill>
        <p:spPr>
          <a:xfrm>
            <a:off x="290596" y="204231"/>
            <a:ext cx="11610808" cy="6449537"/>
          </a:xfrm>
          <a:prstGeom prst="rect">
            <a:avLst/>
          </a:prstGeom>
        </p:spPr>
      </p:pic>
    </p:spTree>
    <p:extLst>
      <p:ext uri="{BB962C8B-B14F-4D97-AF65-F5344CB8AC3E}">
        <p14:creationId xmlns:p14="http://schemas.microsoft.com/office/powerpoint/2010/main" val="1483420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804F-9388-46C2-B13C-F0C9B7986D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B968CA-BF18-42BB-87AA-C4460A2B63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9AB12D-E42E-4F5B-A1A9-62A8F2EA187B}"/>
              </a:ext>
            </a:extLst>
          </p:cNvPr>
          <p:cNvPicPr>
            <a:picLocks noChangeAspect="1"/>
          </p:cNvPicPr>
          <p:nvPr/>
        </p:nvPicPr>
        <p:blipFill>
          <a:blip r:embed="rId2"/>
          <a:stretch>
            <a:fillRect/>
          </a:stretch>
        </p:blipFill>
        <p:spPr>
          <a:xfrm>
            <a:off x="290596" y="201951"/>
            <a:ext cx="11610808" cy="6454098"/>
          </a:xfrm>
          <a:prstGeom prst="rect">
            <a:avLst/>
          </a:prstGeom>
        </p:spPr>
      </p:pic>
    </p:spTree>
    <p:extLst>
      <p:ext uri="{BB962C8B-B14F-4D97-AF65-F5344CB8AC3E}">
        <p14:creationId xmlns:p14="http://schemas.microsoft.com/office/powerpoint/2010/main" val="410376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DEFF-8CCB-4936-98B0-A40316BBB4FB}"/>
              </a:ext>
            </a:extLst>
          </p:cNvPr>
          <p:cNvSpPr>
            <a:spLocks noGrp="1"/>
          </p:cNvSpPr>
          <p:nvPr>
            <p:ph type="title"/>
          </p:nvPr>
        </p:nvSpPr>
        <p:spPr/>
        <p:txBody>
          <a:bodyPr/>
          <a:lstStyle/>
          <a:p>
            <a:r>
              <a:rPr lang="en-IN" dirty="0"/>
              <a:t>Landing page</a:t>
            </a:r>
          </a:p>
        </p:txBody>
      </p:sp>
      <p:pic>
        <p:nvPicPr>
          <p:cNvPr id="5" name="Content Placeholder 4">
            <a:extLst>
              <a:ext uri="{FF2B5EF4-FFF2-40B4-BE49-F238E27FC236}">
                <a16:creationId xmlns:a16="http://schemas.microsoft.com/office/drawing/2014/main" id="{1DEEF2B0-5D3D-42F3-A5FE-81550683B7EF}"/>
              </a:ext>
            </a:extLst>
          </p:cNvPr>
          <p:cNvPicPr>
            <a:picLocks noGrp="1" noChangeAspect="1"/>
          </p:cNvPicPr>
          <p:nvPr>
            <p:ph idx="1"/>
          </p:nvPr>
        </p:nvPicPr>
        <p:blipFill>
          <a:blip r:embed="rId2"/>
          <a:stretch>
            <a:fillRect/>
          </a:stretch>
        </p:blipFill>
        <p:spPr>
          <a:xfrm>
            <a:off x="948737" y="1857375"/>
            <a:ext cx="10148944" cy="4857750"/>
          </a:xfrm>
        </p:spPr>
      </p:pic>
    </p:spTree>
    <p:extLst>
      <p:ext uri="{BB962C8B-B14F-4D97-AF65-F5344CB8AC3E}">
        <p14:creationId xmlns:p14="http://schemas.microsoft.com/office/powerpoint/2010/main" val="2386344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374C-B07F-4EEB-A6C4-18319BAC2D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58B7CE-F652-4F13-96AF-152209059C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CD7B181-C5D3-45DB-A551-F0823CF15143}"/>
              </a:ext>
            </a:extLst>
          </p:cNvPr>
          <p:cNvPicPr>
            <a:picLocks noChangeAspect="1"/>
          </p:cNvPicPr>
          <p:nvPr/>
        </p:nvPicPr>
        <p:blipFill>
          <a:blip r:embed="rId2"/>
          <a:stretch>
            <a:fillRect/>
          </a:stretch>
        </p:blipFill>
        <p:spPr>
          <a:xfrm>
            <a:off x="395992" y="390525"/>
            <a:ext cx="11400014" cy="5765319"/>
          </a:xfrm>
          <a:prstGeom prst="rect">
            <a:avLst/>
          </a:prstGeom>
        </p:spPr>
      </p:pic>
    </p:spTree>
    <p:extLst>
      <p:ext uri="{BB962C8B-B14F-4D97-AF65-F5344CB8AC3E}">
        <p14:creationId xmlns:p14="http://schemas.microsoft.com/office/powerpoint/2010/main" val="1192053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0386-6A7C-4220-9AEA-7792CD1D4E8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1AA4502-B31C-4653-8B1C-3CC92BD3729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0535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601F-1F50-4877-92E0-822DC085D1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5E6EEC-4E13-4EBA-A3FE-A70D94BA6C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4AA0B1-E2ED-4F16-BEE4-71BCB1AA00DD}"/>
              </a:ext>
            </a:extLst>
          </p:cNvPr>
          <p:cNvPicPr>
            <a:picLocks noChangeAspect="1"/>
          </p:cNvPicPr>
          <p:nvPr/>
        </p:nvPicPr>
        <p:blipFill>
          <a:blip r:embed="rId2"/>
          <a:stretch>
            <a:fillRect/>
          </a:stretch>
        </p:blipFill>
        <p:spPr>
          <a:xfrm>
            <a:off x="390692" y="271825"/>
            <a:ext cx="11610807" cy="5884019"/>
          </a:xfrm>
          <a:prstGeom prst="rect">
            <a:avLst/>
          </a:prstGeom>
        </p:spPr>
      </p:pic>
    </p:spTree>
    <p:extLst>
      <p:ext uri="{BB962C8B-B14F-4D97-AF65-F5344CB8AC3E}">
        <p14:creationId xmlns:p14="http://schemas.microsoft.com/office/powerpoint/2010/main" val="49901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0995-71B0-48E3-9A3D-E4B9F3C8A3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140707-292D-44DD-B83F-D89C4C395D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3A3EE82-7A85-454F-976E-3B3F39188F9B}"/>
              </a:ext>
            </a:extLst>
          </p:cNvPr>
          <p:cNvPicPr>
            <a:picLocks noChangeAspect="1"/>
          </p:cNvPicPr>
          <p:nvPr/>
        </p:nvPicPr>
        <p:blipFill>
          <a:blip r:embed="rId2"/>
          <a:stretch>
            <a:fillRect/>
          </a:stretch>
        </p:blipFill>
        <p:spPr>
          <a:xfrm>
            <a:off x="325438" y="337195"/>
            <a:ext cx="11541122" cy="5818649"/>
          </a:xfrm>
          <a:prstGeom prst="rect">
            <a:avLst/>
          </a:prstGeom>
        </p:spPr>
      </p:pic>
    </p:spTree>
    <p:extLst>
      <p:ext uri="{BB962C8B-B14F-4D97-AF65-F5344CB8AC3E}">
        <p14:creationId xmlns:p14="http://schemas.microsoft.com/office/powerpoint/2010/main" val="260252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CC77-99FC-4BFE-8F6A-E33C09441C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775882-546E-43CD-A711-BCB4F04D537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A3FE9C1-1797-4F66-B179-28024CAA0B76}"/>
              </a:ext>
            </a:extLst>
          </p:cNvPr>
          <p:cNvPicPr>
            <a:picLocks noChangeAspect="1"/>
          </p:cNvPicPr>
          <p:nvPr/>
        </p:nvPicPr>
        <p:blipFill>
          <a:blip r:embed="rId2"/>
          <a:stretch>
            <a:fillRect/>
          </a:stretch>
        </p:blipFill>
        <p:spPr>
          <a:xfrm>
            <a:off x="352424" y="398839"/>
            <a:ext cx="11487150" cy="5827335"/>
          </a:xfrm>
          <a:prstGeom prst="rect">
            <a:avLst/>
          </a:prstGeom>
        </p:spPr>
      </p:pic>
    </p:spTree>
    <p:extLst>
      <p:ext uri="{BB962C8B-B14F-4D97-AF65-F5344CB8AC3E}">
        <p14:creationId xmlns:p14="http://schemas.microsoft.com/office/powerpoint/2010/main" val="193083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E631-3E4A-472D-8288-33DF3CBC55A2}"/>
              </a:ext>
            </a:extLst>
          </p:cNvPr>
          <p:cNvSpPr>
            <a:spLocks noGrp="1"/>
          </p:cNvSpPr>
          <p:nvPr>
            <p:ph type="title"/>
          </p:nvPr>
        </p:nvSpPr>
        <p:spPr/>
        <p:txBody>
          <a:bodyPr/>
          <a:lstStyle/>
          <a:p>
            <a:r>
              <a:rPr lang="en-IN" dirty="0"/>
              <a:t>Photo gallery page</a:t>
            </a:r>
          </a:p>
        </p:txBody>
      </p:sp>
      <p:sp>
        <p:nvSpPr>
          <p:cNvPr id="3" name="Content Placeholder 2">
            <a:extLst>
              <a:ext uri="{FF2B5EF4-FFF2-40B4-BE49-F238E27FC236}">
                <a16:creationId xmlns:a16="http://schemas.microsoft.com/office/drawing/2014/main" id="{2696D1C4-4483-4516-BFEC-CAE2A781730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C26D178-83E6-4D6A-BA27-3889EF7FFFA2}"/>
              </a:ext>
            </a:extLst>
          </p:cNvPr>
          <p:cNvPicPr>
            <a:picLocks noChangeAspect="1"/>
          </p:cNvPicPr>
          <p:nvPr/>
        </p:nvPicPr>
        <p:blipFill>
          <a:blip r:embed="rId2"/>
          <a:stretch>
            <a:fillRect/>
          </a:stretch>
        </p:blipFill>
        <p:spPr>
          <a:xfrm>
            <a:off x="1342996" y="1885951"/>
            <a:ext cx="9153553" cy="4562474"/>
          </a:xfrm>
          <a:prstGeom prst="rect">
            <a:avLst/>
          </a:prstGeom>
        </p:spPr>
      </p:pic>
    </p:spTree>
    <p:extLst>
      <p:ext uri="{BB962C8B-B14F-4D97-AF65-F5344CB8AC3E}">
        <p14:creationId xmlns:p14="http://schemas.microsoft.com/office/powerpoint/2010/main" val="3155194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D74F-8C73-4CB2-AB7E-EAE50B103F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08CE05-73B6-4103-A1DF-123E30CB688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F0F4F4-CFDD-4AC0-AF96-3BCC0D6CF856}"/>
              </a:ext>
            </a:extLst>
          </p:cNvPr>
          <p:cNvPicPr>
            <a:picLocks noChangeAspect="1"/>
          </p:cNvPicPr>
          <p:nvPr/>
        </p:nvPicPr>
        <p:blipFill>
          <a:blip r:embed="rId2"/>
          <a:stretch>
            <a:fillRect/>
          </a:stretch>
        </p:blipFill>
        <p:spPr>
          <a:xfrm>
            <a:off x="252412" y="330518"/>
            <a:ext cx="11687175" cy="5825326"/>
          </a:xfrm>
          <a:prstGeom prst="rect">
            <a:avLst/>
          </a:prstGeom>
        </p:spPr>
      </p:pic>
    </p:spTree>
    <p:extLst>
      <p:ext uri="{BB962C8B-B14F-4D97-AF65-F5344CB8AC3E}">
        <p14:creationId xmlns:p14="http://schemas.microsoft.com/office/powerpoint/2010/main" val="89539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35A4-F324-4A1A-8363-BBC7B4150AD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C56E6484-A901-4C29-B75A-EEDDF3A54A71}"/>
              </a:ext>
            </a:extLst>
          </p:cNvPr>
          <p:cNvSpPr>
            <a:spLocks noGrp="1"/>
          </p:cNvSpPr>
          <p:nvPr>
            <p:ph idx="1"/>
          </p:nvPr>
        </p:nvSpPr>
        <p:spPr/>
        <p:txBody>
          <a:bodyPr/>
          <a:lstStyle/>
          <a:p>
            <a:r>
              <a:rPr lang="en-IN" sz="1800" dirty="0">
                <a:solidFill>
                  <a:schemeClr val="tx1"/>
                </a:solidFill>
                <a:hlinkClick r:id="rId2">
                  <a:extLst>
                    <a:ext uri="{A12FA001-AC4F-418D-AE19-62706E023703}">
                      <ahyp:hlinkClr xmlns:ahyp="http://schemas.microsoft.com/office/drawing/2018/hyperlinkcolor" val="tx"/>
                    </a:ext>
                  </a:extLst>
                </a:hlinkClick>
              </a:rPr>
              <a:t>https://www.cloudynights.com/index</a:t>
            </a:r>
            <a:endParaRPr lang="en-IN" sz="1800" dirty="0">
              <a:solidFill>
                <a:schemeClr val="tx1"/>
              </a:solidFill>
            </a:endParaRPr>
          </a:p>
          <a:p>
            <a:r>
              <a:rPr lang="en-IN" sz="1800" dirty="0">
                <a:solidFill>
                  <a:schemeClr val="tx1"/>
                </a:solidFill>
                <a:hlinkClick r:id="rId3">
                  <a:extLst>
                    <a:ext uri="{A12FA001-AC4F-418D-AE19-62706E023703}">
                      <ahyp:hlinkClr xmlns:ahyp="http://schemas.microsoft.com/office/drawing/2018/hyperlinkcolor" val="tx"/>
                    </a:ext>
                  </a:extLst>
                </a:hlinkClick>
              </a:rPr>
              <a:t>http://www.oecd.org/innovation/inno/space-forum/</a:t>
            </a:r>
            <a:endParaRPr lang="en-IN" sz="1800" dirty="0">
              <a:solidFill>
                <a:schemeClr val="tx1"/>
              </a:solidFill>
            </a:endParaRPr>
          </a:p>
          <a:p>
            <a:r>
              <a:rPr lang="en-IN" sz="1800" dirty="0">
                <a:solidFill>
                  <a:schemeClr val="tx1"/>
                </a:solidFill>
                <a:hlinkClick r:id="rId4">
                  <a:extLst>
                    <a:ext uri="{A12FA001-AC4F-418D-AE19-62706E023703}">
                      <ahyp:hlinkClr xmlns:ahyp="http://schemas.microsoft.com/office/drawing/2018/hyperlinkcolor" val="tx"/>
                    </a:ext>
                  </a:extLst>
                </a:hlinkClick>
              </a:rPr>
              <a:t>https://www.websitebuilderexpert.com/building-websites/</a:t>
            </a:r>
            <a:endParaRPr lang="en-IN" sz="1800" dirty="0">
              <a:solidFill>
                <a:schemeClr val="tx1"/>
              </a:solidFill>
            </a:endParaRPr>
          </a:p>
          <a:p>
            <a:r>
              <a:rPr lang="en-IN" sz="1800" dirty="0">
                <a:solidFill>
                  <a:schemeClr val="tx1"/>
                </a:solidFill>
                <a:hlinkClick r:id="rId5">
                  <a:extLst>
                    <a:ext uri="{A12FA001-AC4F-418D-AE19-62706E023703}">
                      <ahyp:hlinkClr xmlns:ahyp="http://schemas.microsoft.com/office/drawing/2018/hyperlinkcolor" val="tx"/>
                    </a:ext>
                  </a:extLst>
                </a:hlinkClick>
              </a:rPr>
              <a:t>https://www.w3schools.com/html/</a:t>
            </a:r>
            <a:endParaRPr lang="en-IN" sz="1800" dirty="0">
              <a:solidFill>
                <a:schemeClr val="tx1"/>
              </a:solidFill>
            </a:endParaRPr>
          </a:p>
          <a:p>
            <a:endParaRPr lang="en-IN" dirty="0"/>
          </a:p>
          <a:p>
            <a:endParaRPr lang="en-IN" dirty="0"/>
          </a:p>
        </p:txBody>
      </p:sp>
    </p:spTree>
    <p:extLst>
      <p:ext uri="{BB962C8B-B14F-4D97-AF65-F5344CB8AC3E}">
        <p14:creationId xmlns:p14="http://schemas.microsoft.com/office/powerpoint/2010/main" val="362629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4CC5-B147-4168-B276-A278CE4947FA}"/>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042C0C0B-312D-43F2-8000-263564FB4317}"/>
              </a:ext>
            </a:extLst>
          </p:cNvPr>
          <p:cNvSpPr>
            <a:spLocks noGrp="1"/>
          </p:cNvSpPr>
          <p:nvPr>
            <p:ph idx="1"/>
          </p:nvPr>
        </p:nvSpPr>
        <p:spPr/>
        <p:txBody>
          <a:bodyPr/>
          <a:lstStyle/>
          <a:p>
            <a:r>
              <a:rPr lang="en-GB" b="0" i="0" dirty="0">
                <a:effectLst/>
              </a:rPr>
              <a:t>With the growing interest of many people in Astronomy and space research, we have observed that not many platforms exist that cater to these specific needs. </a:t>
            </a:r>
          </a:p>
          <a:p>
            <a:r>
              <a:rPr lang="en-GB" b="0" i="0" dirty="0">
                <a:effectLst/>
              </a:rPr>
              <a:t>As Astronomy is heavily based on region, we have observed there are few to none websites which exist that help amateur or experienced astronomers and people in general who are interested in Astronomy in India. </a:t>
            </a:r>
          </a:p>
          <a:p>
            <a:r>
              <a:rPr lang="en-GB" b="0" i="0" dirty="0">
                <a:effectLst/>
              </a:rPr>
              <a:t>We are planning to design a website to do exactly the same.</a:t>
            </a:r>
          </a:p>
          <a:p>
            <a:endParaRPr lang="en-IN" dirty="0"/>
          </a:p>
        </p:txBody>
      </p:sp>
    </p:spTree>
    <p:extLst>
      <p:ext uri="{BB962C8B-B14F-4D97-AF65-F5344CB8AC3E}">
        <p14:creationId xmlns:p14="http://schemas.microsoft.com/office/powerpoint/2010/main" val="423737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A0C7-516E-4A13-8A78-096857583FC2}"/>
              </a:ext>
            </a:extLst>
          </p:cNvPr>
          <p:cNvSpPr>
            <a:spLocks noGrp="1"/>
          </p:cNvSpPr>
          <p:nvPr>
            <p:ph type="title"/>
          </p:nvPr>
        </p:nvSpPr>
        <p:spPr/>
        <p:txBody>
          <a:bodyPr/>
          <a:lstStyle/>
          <a:p>
            <a:r>
              <a:rPr lang="en-IN" dirty="0"/>
              <a:t>Summary of the project (abstract )</a:t>
            </a:r>
          </a:p>
        </p:txBody>
      </p:sp>
      <p:sp>
        <p:nvSpPr>
          <p:cNvPr id="3" name="Content Placeholder 2">
            <a:extLst>
              <a:ext uri="{FF2B5EF4-FFF2-40B4-BE49-F238E27FC236}">
                <a16:creationId xmlns:a16="http://schemas.microsoft.com/office/drawing/2014/main" id="{4B430463-73B9-4266-B60D-D19003906FB8}"/>
              </a:ext>
            </a:extLst>
          </p:cNvPr>
          <p:cNvSpPr>
            <a:spLocks noGrp="1"/>
          </p:cNvSpPr>
          <p:nvPr>
            <p:ph idx="1"/>
          </p:nvPr>
        </p:nvSpPr>
        <p:spPr/>
        <p:txBody>
          <a:bodyPr>
            <a:normAutofit lnSpcReduction="10000"/>
          </a:bodyPr>
          <a:lstStyle/>
          <a:p>
            <a:r>
              <a:rPr lang="en-GB" b="0" i="0" dirty="0">
                <a:effectLst/>
              </a:rPr>
              <a:t>The website will be mostly a forum-based style, where users will be able to post their questions and similarly give answers to other people with questions about astronomy and any space related topics. </a:t>
            </a:r>
          </a:p>
          <a:p>
            <a:r>
              <a:rPr lang="en-GB" b="0" i="0" dirty="0">
                <a:effectLst/>
              </a:rPr>
              <a:t>The Website will also contain a News facility to provide the users with updated news and information related to astronomy and space. News from ISRO/NASA/ROSCOSMOS and many other space agencies will also be available. </a:t>
            </a:r>
          </a:p>
          <a:p>
            <a:r>
              <a:rPr lang="en-GB" b="0" i="0" dirty="0">
                <a:effectLst/>
              </a:rPr>
              <a:t>Any astronomical events for instance, information on eclipses, comets, etc can be provided. Website will also include a login service and make users unique to their website IDs. </a:t>
            </a:r>
          </a:p>
          <a:p>
            <a:r>
              <a:rPr lang="en-GB" b="0" i="0" dirty="0">
                <a:effectLst/>
              </a:rPr>
              <a:t>We are also going to include links to buying trusted astronomical equipment products such as telescopes. </a:t>
            </a:r>
          </a:p>
          <a:p>
            <a:r>
              <a:rPr lang="en-GB" b="0" i="0" dirty="0">
                <a:effectLst/>
              </a:rPr>
              <a:t>For Future Development, we can also implement a built-in service in the website to gather the user's GPS information and give accurate weather data and star chart data based on their location in the country or the planet.</a:t>
            </a:r>
          </a:p>
          <a:p>
            <a:endParaRPr lang="en-IN" dirty="0"/>
          </a:p>
        </p:txBody>
      </p:sp>
    </p:spTree>
    <p:extLst>
      <p:ext uri="{BB962C8B-B14F-4D97-AF65-F5344CB8AC3E}">
        <p14:creationId xmlns:p14="http://schemas.microsoft.com/office/powerpoint/2010/main" val="50920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6994-45E3-4144-B1BB-D8376777DAD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D8EB4870-6CD8-4429-A874-F180303164E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2291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D35D-8542-420A-A6CE-3B81908334DC}"/>
              </a:ext>
            </a:extLst>
          </p:cNvPr>
          <p:cNvSpPr>
            <a:spLocks noGrp="1"/>
          </p:cNvSpPr>
          <p:nvPr>
            <p:ph type="title"/>
          </p:nvPr>
        </p:nvSpPr>
        <p:spPr/>
        <p:txBody>
          <a:bodyPr/>
          <a:lstStyle/>
          <a:p>
            <a:r>
              <a:rPr lang="en-IN" dirty="0"/>
              <a:t>Compare your work V/s existing work</a:t>
            </a:r>
          </a:p>
        </p:txBody>
      </p:sp>
      <p:sp>
        <p:nvSpPr>
          <p:cNvPr id="3" name="Content Placeholder 2">
            <a:extLst>
              <a:ext uri="{FF2B5EF4-FFF2-40B4-BE49-F238E27FC236}">
                <a16:creationId xmlns:a16="http://schemas.microsoft.com/office/drawing/2014/main" id="{7FE294F3-8ABD-4384-855C-B8E0C4961534}"/>
              </a:ext>
            </a:extLst>
          </p:cNvPr>
          <p:cNvSpPr>
            <a:spLocks noGrp="1"/>
          </p:cNvSpPr>
          <p:nvPr>
            <p:ph idx="1"/>
          </p:nvPr>
        </p:nvSpPr>
        <p:spPr>
          <a:xfrm>
            <a:off x="581192" y="2180496"/>
            <a:ext cx="3390733" cy="3678303"/>
          </a:xfrm>
        </p:spPr>
        <p:txBody>
          <a:bodyPr/>
          <a:lstStyle/>
          <a:p>
            <a:r>
              <a:rPr lang="en-IN" dirty="0"/>
              <a:t>There exists a website called CLOUDY NIGHTS</a:t>
            </a:r>
          </a:p>
          <a:p>
            <a:r>
              <a:rPr lang="en-IN" sz="1800" dirty="0"/>
              <a:t>Cloudy Nights is a forum which also features articles and reviews.</a:t>
            </a:r>
          </a:p>
          <a:p>
            <a:endParaRPr lang="en-IN" dirty="0"/>
          </a:p>
          <a:p>
            <a:endParaRPr lang="en-IN" dirty="0"/>
          </a:p>
          <a:p>
            <a:endParaRPr lang="en-IN" dirty="0"/>
          </a:p>
        </p:txBody>
      </p:sp>
      <p:pic>
        <p:nvPicPr>
          <p:cNvPr id="7" name="Picture 6">
            <a:extLst>
              <a:ext uri="{FF2B5EF4-FFF2-40B4-BE49-F238E27FC236}">
                <a16:creationId xmlns:a16="http://schemas.microsoft.com/office/drawing/2014/main" id="{8C6E0986-B81E-4D73-8F0D-F4368E3BA201}"/>
              </a:ext>
            </a:extLst>
          </p:cNvPr>
          <p:cNvPicPr>
            <a:picLocks noChangeAspect="1"/>
          </p:cNvPicPr>
          <p:nvPr/>
        </p:nvPicPr>
        <p:blipFill>
          <a:blip r:embed="rId2"/>
          <a:stretch>
            <a:fillRect/>
          </a:stretch>
        </p:blipFill>
        <p:spPr>
          <a:xfrm>
            <a:off x="4076700" y="2072881"/>
            <a:ext cx="7857957" cy="3785918"/>
          </a:xfrm>
          <a:prstGeom prst="rect">
            <a:avLst/>
          </a:prstGeom>
        </p:spPr>
      </p:pic>
    </p:spTree>
    <p:extLst>
      <p:ext uri="{BB962C8B-B14F-4D97-AF65-F5344CB8AC3E}">
        <p14:creationId xmlns:p14="http://schemas.microsoft.com/office/powerpoint/2010/main" val="247094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30E2-C270-4C83-987F-38A379E138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617AFD-34F3-43DC-B0FA-2BDED5D60AA0}"/>
              </a:ext>
            </a:extLst>
          </p:cNvPr>
          <p:cNvSpPr>
            <a:spLocks noGrp="1"/>
          </p:cNvSpPr>
          <p:nvPr>
            <p:ph idx="1"/>
          </p:nvPr>
        </p:nvSpPr>
        <p:spPr/>
        <p:txBody>
          <a:bodyPr/>
          <a:lstStyle/>
          <a:p>
            <a:r>
              <a:rPr lang="en-IN" sz="2000" dirty="0"/>
              <a:t>We aim to incorporate more features into our website. These include:</a:t>
            </a:r>
          </a:p>
          <a:p>
            <a:pPr lvl="1"/>
            <a:r>
              <a:rPr lang="en-IN" sz="1800" dirty="0"/>
              <a:t>A provision for our users to get in contact with an exclusive Dealers (future enhancement).</a:t>
            </a:r>
          </a:p>
          <a:p>
            <a:pPr lvl="1"/>
            <a:r>
              <a:rPr lang="en-IN" sz="1800" dirty="0"/>
              <a:t>Allow for users to send in their stargazing images which we will incorporate into the Gallery.</a:t>
            </a:r>
          </a:p>
          <a:p>
            <a:pPr lvl="1"/>
            <a:r>
              <a:rPr lang="en-GB" sz="1800" b="0" i="0" dirty="0">
                <a:effectLst/>
              </a:rPr>
              <a:t>For Future Development, we can also implement a built-in service in the website to gather the user's GPS information and give accurate weather data and star chart data based on their location in the country or the planet.</a:t>
            </a:r>
          </a:p>
          <a:p>
            <a:endParaRPr lang="en-IN" dirty="0"/>
          </a:p>
        </p:txBody>
      </p:sp>
    </p:spTree>
    <p:extLst>
      <p:ext uri="{BB962C8B-B14F-4D97-AF65-F5344CB8AC3E}">
        <p14:creationId xmlns:p14="http://schemas.microsoft.com/office/powerpoint/2010/main" val="48585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4161-7604-4AED-9A5A-99767D8964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C26E75-EC4A-4953-84D7-4622C6A7E098}"/>
              </a:ext>
            </a:extLst>
          </p:cNvPr>
          <p:cNvSpPr>
            <a:spLocks noGrp="1"/>
          </p:cNvSpPr>
          <p:nvPr>
            <p:ph idx="1"/>
          </p:nvPr>
        </p:nvSpPr>
        <p:spPr>
          <a:xfrm>
            <a:off x="581192" y="2180496"/>
            <a:ext cx="2590633" cy="3678303"/>
          </a:xfrm>
        </p:spPr>
        <p:txBody>
          <a:bodyPr/>
          <a:lstStyle/>
          <a:p>
            <a:r>
              <a:rPr lang="en-IN" dirty="0"/>
              <a:t>Further,  our website will have a fairly modern and clean feel to it that will provide for a pleasant user experience (as the Cloudy Nights website seems monotone and slightly of putting with the tan shade overall.)</a:t>
            </a:r>
          </a:p>
          <a:p>
            <a:endParaRPr lang="en-IN" dirty="0"/>
          </a:p>
        </p:txBody>
      </p:sp>
      <p:pic>
        <p:nvPicPr>
          <p:cNvPr id="5" name="Picture 4">
            <a:extLst>
              <a:ext uri="{FF2B5EF4-FFF2-40B4-BE49-F238E27FC236}">
                <a16:creationId xmlns:a16="http://schemas.microsoft.com/office/drawing/2014/main" id="{BE13F3F7-A2B5-42E1-82E8-03D0B1E1A9AE}"/>
              </a:ext>
            </a:extLst>
          </p:cNvPr>
          <p:cNvPicPr>
            <a:picLocks noChangeAspect="1"/>
          </p:cNvPicPr>
          <p:nvPr/>
        </p:nvPicPr>
        <p:blipFill>
          <a:blip r:embed="rId2"/>
          <a:stretch>
            <a:fillRect/>
          </a:stretch>
        </p:blipFill>
        <p:spPr>
          <a:xfrm>
            <a:off x="3171825" y="2175084"/>
            <a:ext cx="8498140" cy="4142843"/>
          </a:xfrm>
          <a:prstGeom prst="rect">
            <a:avLst/>
          </a:prstGeom>
        </p:spPr>
      </p:pic>
    </p:spTree>
    <p:extLst>
      <p:ext uri="{BB962C8B-B14F-4D97-AF65-F5344CB8AC3E}">
        <p14:creationId xmlns:p14="http://schemas.microsoft.com/office/powerpoint/2010/main" val="426490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9C0D-6509-4280-A461-9B8CE22DE1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C5E177-E68F-4BD0-8575-50E07E2F7BA3}"/>
              </a:ext>
            </a:extLst>
          </p:cNvPr>
          <p:cNvSpPr>
            <a:spLocks noGrp="1"/>
          </p:cNvSpPr>
          <p:nvPr>
            <p:ph idx="1"/>
          </p:nvPr>
        </p:nvSpPr>
        <p:spPr>
          <a:xfrm>
            <a:off x="581193" y="2180496"/>
            <a:ext cx="2314408" cy="3678303"/>
          </a:xfrm>
        </p:spPr>
        <p:txBody>
          <a:bodyPr/>
          <a:lstStyle/>
          <a:p>
            <a:r>
              <a:rPr lang="en-IN" dirty="0"/>
              <a:t>There also exists a platform called OECD Space Forum</a:t>
            </a:r>
          </a:p>
          <a:p>
            <a:endParaRPr lang="en-IN" dirty="0"/>
          </a:p>
        </p:txBody>
      </p:sp>
      <p:pic>
        <p:nvPicPr>
          <p:cNvPr id="5" name="Picture 4">
            <a:extLst>
              <a:ext uri="{FF2B5EF4-FFF2-40B4-BE49-F238E27FC236}">
                <a16:creationId xmlns:a16="http://schemas.microsoft.com/office/drawing/2014/main" id="{0365CCC2-430B-4B41-9B5E-B819A49CF03D}"/>
              </a:ext>
            </a:extLst>
          </p:cNvPr>
          <p:cNvPicPr>
            <a:picLocks noChangeAspect="1"/>
          </p:cNvPicPr>
          <p:nvPr/>
        </p:nvPicPr>
        <p:blipFill>
          <a:blip r:embed="rId2"/>
          <a:stretch>
            <a:fillRect/>
          </a:stretch>
        </p:blipFill>
        <p:spPr>
          <a:xfrm>
            <a:off x="2895601" y="2180496"/>
            <a:ext cx="8101642" cy="3806084"/>
          </a:xfrm>
          <a:prstGeom prst="rect">
            <a:avLst/>
          </a:prstGeom>
        </p:spPr>
      </p:pic>
    </p:spTree>
    <p:extLst>
      <p:ext uri="{BB962C8B-B14F-4D97-AF65-F5344CB8AC3E}">
        <p14:creationId xmlns:p14="http://schemas.microsoft.com/office/powerpoint/2010/main" val="23135343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260</TotalTime>
  <Words>577</Words>
  <Application>Microsoft Office PowerPoint</Application>
  <PresentationFormat>Widescreen</PresentationFormat>
  <Paragraphs>44</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Gill Sans MT</vt:lpstr>
      <vt:lpstr>Wingdings 2</vt:lpstr>
      <vt:lpstr>Dividend</vt:lpstr>
      <vt:lpstr>ASTRONOMY FORUM WEBSITE (BITSPACE)</vt:lpstr>
      <vt:lpstr>Introduction</vt:lpstr>
      <vt:lpstr>Motivation</vt:lpstr>
      <vt:lpstr>Summary of the project (abstract )</vt:lpstr>
      <vt:lpstr>Objectives</vt:lpstr>
      <vt:lpstr>Compare your work V/s existing work</vt:lpstr>
      <vt:lpstr>PowerPoint Presentation</vt:lpstr>
      <vt:lpstr>PowerPoint Presentation</vt:lpstr>
      <vt:lpstr>PowerPoint Presentation</vt:lpstr>
      <vt:lpstr>PowerPoint Presentation</vt:lpstr>
      <vt:lpstr>Client &amp; End users of the system</vt:lpstr>
      <vt:lpstr>Prototype of the complete system: Landing Page</vt:lpstr>
      <vt:lpstr>PowerPoint Presentation</vt:lpstr>
      <vt:lpstr>PowerPoint Presentation</vt:lpstr>
      <vt:lpstr>PowerPoint Presentation</vt:lpstr>
      <vt:lpstr>PowerPoint Presentation</vt:lpstr>
      <vt:lpstr>PowerPoint Presentation</vt:lpstr>
      <vt:lpstr>Landing page</vt:lpstr>
      <vt:lpstr>PowerPoint Presentation</vt:lpstr>
      <vt:lpstr>PowerPoint Presentation</vt:lpstr>
      <vt:lpstr>PowerPoint Presentation</vt:lpstr>
      <vt:lpstr>PowerPoint Presentation</vt:lpstr>
      <vt:lpstr>Photo gallery page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Sneha Kiron</dc:creator>
  <cp:lastModifiedBy>Sanjana Mishra</cp:lastModifiedBy>
  <cp:revision>20</cp:revision>
  <dcterms:created xsi:type="dcterms:W3CDTF">2020-08-19T18:17:12Z</dcterms:created>
  <dcterms:modified xsi:type="dcterms:W3CDTF">2020-08-20T12:03:35Z</dcterms:modified>
</cp:coreProperties>
</file>